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9"/>
  </p:notesMasterIdLst>
  <p:sldIdLst>
    <p:sldId id="278" r:id="rId4"/>
    <p:sldId id="279" r:id="rId5"/>
    <p:sldId id="257" r:id="rId6"/>
    <p:sldId id="265" r:id="rId7"/>
    <p:sldId id="290" r:id="rId8"/>
    <p:sldId id="269" r:id="rId9"/>
    <p:sldId id="272" r:id="rId10"/>
    <p:sldId id="291" r:id="rId11"/>
    <p:sldId id="292" r:id="rId12"/>
    <p:sldId id="258" r:id="rId13"/>
    <p:sldId id="289" r:id="rId14"/>
    <p:sldId id="266" r:id="rId15"/>
    <p:sldId id="293" r:id="rId16"/>
    <p:sldId id="267" r:id="rId17"/>
    <p:sldId id="280" r:id="rId18"/>
    <p:sldId id="275" r:id="rId19"/>
    <p:sldId id="276" r:id="rId20"/>
    <p:sldId id="274" r:id="rId21"/>
    <p:sldId id="281" r:id="rId22"/>
    <p:sldId id="282" r:id="rId23"/>
    <p:sldId id="288" r:id="rId24"/>
    <p:sldId id="298" r:id="rId25"/>
    <p:sldId id="299" r:id="rId26"/>
    <p:sldId id="300" r:id="rId27"/>
    <p:sldId id="301" r:id="rId28"/>
    <p:sldId id="261" r:id="rId29"/>
    <p:sldId id="286" r:id="rId30"/>
    <p:sldId id="262" r:id="rId31"/>
    <p:sldId id="302" r:id="rId32"/>
    <p:sldId id="303" r:id="rId33"/>
    <p:sldId id="294" r:id="rId34"/>
    <p:sldId id="287" r:id="rId35"/>
    <p:sldId id="297" r:id="rId36"/>
    <p:sldId id="295" r:id="rId37"/>
    <p:sldId id="284" r:id="rId38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90"/>
            <p14:sldId id="269"/>
            <p14:sldId id="272"/>
            <p14:sldId id="291"/>
            <p14:sldId id="292"/>
          </p14:sldIdLst>
        </p14:section>
        <p14:section name="Quantum Error Correction" id="{4651D079-A224-6341-9AA6-16C032D29E0B}">
          <p14:sldIdLst>
            <p14:sldId id="258"/>
            <p14:sldId id="289"/>
            <p14:sldId id="266"/>
          </p14:sldIdLst>
        </p14:section>
        <p14:section name="NV-Center" id="{1ADABB3E-601C-DD48-B85D-462B5E6C6B75}">
          <p14:sldIdLst>
            <p14:sldId id="293"/>
            <p14:sldId id="267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98"/>
          </p14:sldIdLst>
        </p14:section>
        <p14:section name="Naamloze sectie" id="{A9068329-3E9F-9448-8BDC-A190CDDB8BEC}">
          <p14:sldIdLst>
            <p14:sldId id="299"/>
            <p14:sldId id="300"/>
            <p14:sldId id="301"/>
            <p14:sldId id="261"/>
          </p14:sldIdLst>
        </p14:section>
        <p14:section name="Outlook QEC" id="{A49C8BB9-D313-824D-843E-89FA4992DFFB}">
          <p14:sldIdLst>
            <p14:sldId id="286"/>
            <p14:sldId id="262"/>
            <p14:sldId id="302"/>
            <p14:sldId id="303"/>
          </p14:sldIdLst>
        </p14:section>
        <p14:section name="Naamloze sectie" id="{03B5C7D9-0C64-2F41-AE9D-9260AE04D6FE}">
          <p14:sldIdLst>
            <p14:sldId id="294"/>
            <p14:sldId id="287"/>
            <p14:sldId id="297"/>
            <p14:sldId id="295"/>
            <p14:sldId id="28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78010" autoAdjust="0"/>
  </p:normalViewPr>
  <p:slideViewPr>
    <p:cSldViewPr snapToObjects="1">
      <p:cViewPr varScale="1">
        <p:scale>
          <a:sx n="105" d="100"/>
          <a:sy n="105" d="100"/>
        </p:scale>
        <p:origin x="-1288" y="-112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29.png>
</file>

<file path=ppt/media/image3.png>
</file>

<file path=ppt/media/image31.png>
</file>

<file path=ppt/media/image4.png>
</file>

<file path=ppt/media/image49.png>
</file>

<file path=ppt/media/image5.png>
</file>

<file path=ppt/media/image50.png>
</file>

<file path=ppt/media/image6.png>
</file>

<file path=ppt/media/image8.png>
</file>

<file path=ppt/media/image85.png>
</file>

<file path=ppt/media/image86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34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10/09/14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7.emf"/><Relationship Id="rId5" Type="http://schemas.openxmlformats.org/officeDocument/2006/relationships/image" Target="../media/image30.emf"/><Relationship Id="rId6" Type="http://schemas.openxmlformats.org/officeDocument/2006/relationships/image" Target="../media/image5.png"/><Relationship Id="rId7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37.emf"/><Relationship Id="rId7" Type="http://schemas.openxmlformats.org/officeDocument/2006/relationships/image" Target="../media/image35.emf"/><Relationship Id="rId8" Type="http://schemas.openxmlformats.org/officeDocument/2006/relationships/image" Target="../media/image40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32.emf"/><Relationship Id="rId8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6" Type="http://schemas.openxmlformats.org/officeDocument/2006/relationships/image" Target="../media/image4.png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9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png"/><Relationship Id="rId12" Type="http://schemas.openxmlformats.org/officeDocument/2006/relationships/image" Target="../media/image5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6" Type="http://schemas.openxmlformats.org/officeDocument/2006/relationships/image" Target="../media/image4.png"/><Relationship Id="rId7" Type="http://schemas.openxmlformats.org/officeDocument/2006/relationships/image" Target="../media/image7.emf"/><Relationship Id="rId8" Type="http://schemas.openxmlformats.org/officeDocument/2006/relationships/image" Target="../media/image42.emf"/><Relationship Id="rId9" Type="http://schemas.openxmlformats.org/officeDocument/2006/relationships/image" Target="../media/image43.emf"/><Relationship Id="rId10" Type="http://schemas.openxmlformats.org/officeDocument/2006/relationships/image" Target="../media/image4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6" Type="http://schemas.openxmlformats.org/officeDocument/2006/relationships/image" Target="../media/image55.emf"/><Relationship Id="rId7" Type="http://schemas.openxmlformats.org/officeDocument/2006/relationships/image" Target="../media/image5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4.png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7.emf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7.emf"/><Relationship Id="rId12" Type="http://schemas.openxmlformats.org/officeDocument/2006/relationships/image" Target="../media/image68.emf"/><Relationship Id="rId13" Type="http://schemas.openxmlformats.org/officeDocument/2006/relationships/image" Target="../media/image6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7.emf"/><Relationship Id="rId4" Type="http://schemas.openxmlformats.org/officeDocument/2006/relationships/image" Target="../media/image60.emf"/><Relationship Id="rId5" Type="http://schemas.openxmlformats.org/officeDocument/2006/relationships/image" Target="../media/image61.emf"/><Relationship Id="rId6" Type="http://schemas.openxmlformats.org/officeDocument/2006/relationships/image" Target="../media/image62.emf"/><Relationship Id="rId7" Type="http://schemas.openxmlformats.org/officeDocument/2006/relationships/image" Target="../media/image63.emf"/><Relationship Id="rId8" Type="http://schemas.openxmlformats.org/officeDocument/2006/relationships/image" Target="../media/image64.emf"/><Relationship Id="rId9" Type="http://schemas.openxmlformats.org/officeDocument/2006/relationships/image" Target="../media/image65.emf"/><Relationship Id="rId10" Type="http://schemas.openxmlformats.org/officeDocument/2006/relationships/image" Target="../media/image6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51.emf"/><Relationship Id="rId5" Type="http://schemas.openxmlformats.org/officeDocument/2006/relationships/image" Target="../media/image71.emf"/><Relationship Id="rId6" Type="http://schemas.openxmlformats.org/officeDocument/2006/relationships/image" Target="../media/image72.emf"/><Relationship Id="rId7" Type="http://schemas.openxmlformats.org/officeDocument/2006/relationships/image" Target="../media/image7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74.emf"/><Relationship Id="rId5" Type="http://schemas.openxmlformats.org/officeDocument/2006/relationships/image" Target="../media/image75.emf"/><Relationship Id="rId6" Type="http://schemas.openxmlformats.org/officeDocument/2006/relationships/image" Target="../media/image76.emf"/><Relationship Id="rId7" Type="http://schemas.openxmlformats.org/officeDocument/2006/relationships/image" Target="../media/image7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8.emf"/><Relationship Id="rId3" Type="http://schemas.openxmlformats.org/officeDocument/2006/relationships/image" Target="../media/image79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8" Type="http://schemas.openxmlformats.org/officeDocument/2006/relationships/image" Target="../media/image82.emf"/><Relationship Id="rId9" Type="http://schemas.openxmlformats.org/officeDocument/2006/relationships/image" Target="../media/image8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png"/><Relationship Id="rId4" Type="http://schemas.openxmlformats.org/officeDocument/2006/relationships/image" Target="../media/image86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592288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11111111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r>
                <a:rPr lang="en-US" sz="1400" dirty="0" smtClean="0"/>
                <a:t>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Make n copies of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Every bit is measured and a majority vote determines what the original bit was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592288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Make n copies of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 smtClean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Every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</a:t>
              </a:r>
              <a:r>
                <a:rPr lang="en-US" sz="1600" dirty="0" smtClean="0"/>
                <a:t>is measured and a majority vote determines what the original bit was</a:t>
              </a:r>
              <a:endParaRPr lang="en-US" sz="1600" dirty="0"/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6065638" y="2121200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6" name="Rechthoek 15"/>
          <p:cNvSpPr/>
          <p:nvPr/>
        </p:nvSpPr>
        <p:spPr>
          <a:xfrm rot="20700000">
            <a:off x="6065638" y="2968927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  <a:endParaRPr lang="en-US" sz="18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</a:t>
            </a:r>
            <a:r>
              <a:rPr lang="en-US" dirty="0" smtClean="0"/>
              <a:t>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17905" y="1533253"/>
            <a:ext cx="1440517" cy="1604032"/>
            <a:chOff x="1017905" y="1533253"/>
            <a:chExt cx="1440517" cy="1604032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Pijl links 37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521692" y="1533253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17905" y="1549723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233337" y="398841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jl links 44"/>
          <p:cNvSpPr/>
          <p:nvPr/>
        </p:nvSpPr>
        <p:spPr>
          <a:xfrm rot="5400000">
            <a:off x="1723618" y="398841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1564340" y="3501510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060553" y="3517980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7" name="Groeperen 16"/>
          <p:cNvGrpSpPr/>
          <p:nvPr/>
        </p:nvGrpSpPr>
        <p:grpSpPr>
          <a:xfrm>
            <a:off x="5097559" y="1364811"/>
            <a:ext cx="1397869" cy="1772474"/>
            <a:chOff x="4611862" y="1364811"/>
            <a:chExt cx="1397869" cy="1772474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741998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Pijl links 56"/>
            <p:cNvSpPr/>
            <p:nvPr/>
          </p:nvSpPr>
          <p:spPr>
            <a:xfrm rot="5400000">
              <a:off x="523227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726797" y="1364811"/>
              <a:ext cx="734425" cy="979053"/>
              <a:chOff x="574074" y="3264680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5204344" y="1402135"/>
              <a:ext cx="734425" cy="979053"/>
              <a:chOff x="709245" y="3264680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9245" y="3828124"/>
                <a:ext cx="686998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973814" y="3264680"/>
                <a:ext cx="1364027" cy="2171063"/>
              </a:xfrm>
              <a:prstGeom prst="diamond">
                <a:avLst/>
              </a:prstGeom>
            </p:spPr>
          </p:pic>
        </p:grpSp>
      </p:grp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8" name="Groeperen 17"/>
          <p:cNvGrpSpPr/>
          <p:nvPr/>
        </p:nvGrpSpPr>
        <p:grpSpPr>
          <a:xfrm>
            <a:off x="5080066" y="3195454"/>
            <a:ext cx="1397869" cy="1910088"/>
            <a:chOff x="4594369" y="3195454"/>
            <a:chExt cx="1397869" cy="1910088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724505" y="3988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Pijl links 68"/>
            <p:cNvSpPr/>
            <p:nvPr/>
          </p:nvSpPr>
          <p:spPr>
            <a:xfrm rot="5400000">
              <a:off x="5214786" y="3988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772887" y="3195454"/>
              <a:ext cx="1129437" cy="1347537"/>
              <a:chOff x="739048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739048" y="3793508"/>
                <a:ext cx="1364030" cy="2171064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879559" y="2976390"/>
                <a:ext cx="1364030" cy="2171064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98492" y="3325460"/>
              <a:ext cx="734425" cy="97905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</p:grpSp>
      <p:grpSp>
        <p:nvGrpSpPr>
          <p:cNvPr id="94" name="Groeperen 93"/>
          <p:cNvGrpSpPr/>
          <p:nvPr/>
        </p:nvGrpSpPr>
        <p:grpSpPr>
          <a:xfrm>
            <a:off x="2948517" y="1898988"/>
            <a:ext cx="1175120" cy="962639"/>
            <a:chOff x="2948517" y="1898988"/>
            <a:chExt cx="1175120" cy="962639"/>
          </a:xfrm>
        </p:grpSpPr>
        <p:grpSp>
          <p:nvGrpSpPr>
            <p:cNvPr id="19" name="Groeperen 18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6" name="Afbeelding 75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31" name="Afbeelding 3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95" name="Groeperen 94"/>
          <p:cNvGrpSpPr/>
          <p:nvPr/>
        </p:nvGrpSpPr>
        <p:grpSpPr>
          <a:xfrm>
            <a:off x="2953820" y="3756277"/>
            <a:ext cx="1201135" cy="993230"/>
            <a:chOff x="2953820" y="3756277"/>
            <a:chExt cx="1201135" cy="993230"/>
          </a:xfrm>
        </p:grpSpPr>
        <p:grpSp>
          <p:nvGrpSpPr>
            <p:cNvPr id="23" name="Groeperen 22"/>
            <p:cNvGrpSpPr/>
            <p:nvPr/>
          </p:nvGrpSpPr>
          <p:grpSpPr>
            <a:xfrm>
              <a:off x="3061251" y="4143120"/>
              <a:ext cx="1093704" cy="606387"/>
              <a:chOff x="3061251" y="4143120"/>
              <a:chExt cx="1093704" cy="606387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3565038" y="414312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61251" y="415959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3820" y="3756277"/>
              <a:ext cx="1100411" cy="267863"/>
            </a:xfrm>
            <a:prstGeom prst="rect">
              <a:avLst/>
            </a:prstGeom>
          </p:spPr>
        </p:pic>
      </p:grpSp>
      <p:grpSp>
        <p:nvGrpSpPr>
          <p:cNvPr id="97" name="Groeperen 96"/>
          <p:cNvGrpSpPr/>
          <p:nvPr/>
        </p:nvGrpSpPr>
        <p:grpSpPr>
          <a:xfrm>
            <a:off x="6310232" y="1425290"/>
            <a:ext cx="2468685" cy="1541269"/>
            <a:chOff x="6310232" y="1425290"/>
            <a:chExt cx="2468685" cy="1541269"/>
          </a:xfrm>
        </p:grpSpPr>
        <p:grpSp>
          <p:nvGrpSpPr>
            <p:cNvPr id="24" name="Groeperen 23"/>
            <p:cNvGrpSpPr/>
            <p:nvPr/>
          </p:nvGrpSpPr>
          <p:grpSpPr>
            <a:xfrm>
              <a:off x="7380312" y="1950182"/>
              <a:ext cx="1211972" cy="1016377"/>
              <a:chOff x="7051200" y="1905531"/>
              <a:chExt cx="1211972" cy="1016377"/>
            </a:xfrm>
          </p:grpSpPr>
          <p:pic>
            <p:nvPicPr>
              <p:cNvPr id="79" name="Afbeelding 7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51200" y="2159619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170509" y="190553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528747" y="2196943"/>
                <a:ext cx="309806" cy="482975"/>
              </a:xfrm>
              <a:prstGeom prst="rtTriangle">
                <a:avLst/>
              </a:prstGeom>
            </p:spPr>
          </p:pic>
          <p:pic>
            <p:nvPicPr>
              <p:cNvPr id="82" name="Afbeelding 8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7648056" y="1942855"/>
                <a:ext cx="615116" cy="979053"/>
              </a:xfrm>
              <a:prstGeom prst="diamond">
                <a:avLst/>
              </a:prstGeom>
            </p:spPr>
          </p:pic>
        </p:grpSp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0232" y="1425290"/>
              <a:ext cx="2468685" cy="600882"/>
            </a:xfrm>
            <a:prstGeom prst="rect">
              <a:avLst/>
            </a:prstGeom>
          </p:spPr>
        </p:pic>
      </p:grpSp>
      <p:grpSp>
        <p:nvGrpSpPr>
          <p:cNvPr id="96" name="Groeperen 95"/>
          <p:cNvGrpSpPr/>
          <p:nvPr/>
        </p:nvGrpSpPr>
        <p:grpSpPr>
          <a:xfrm>
            <a:off x="6224068" y="3423258"/>
            <a:ext cx="2468685" cy="1839896"/>
            <a:chOff x="6224068" y="3423258"/>
            <a:chExt cx="2468685" cy="1839896"/>
          </a:xfrm>
        </p:grpSpPr>
        <p:grpSp>
          <p:nvGrpSpPr>
            <p:cNvPr id="30" name="Groeperen 29"/>
            <p:cNvGrpSpPr/>
            <p:nvPr/>
          </p:nvGrpSpPr>
          <p:grpSpPr>
            <a:xfrm>
              <a:off x="7475284" y="3915617"/>
              <a:ext cx="1203832" cy="1347537"/>
              <a:chOff x="6998358" y="3243985"/>
              <a:chExt cx="1203832" cy="1347537"/>
            </a:xfrm>
          </p:grpSpPr>
          <p:pic>
            <p:nvPicPr>
              <p:cNvPr id="90" name="Afbeelding 8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7587073" y="3243985"/>
                <a:ext cx="615117" cy="979053"/>
              </a:xfrm>
              <a:prstGeom prst="diamond">
                <a:avLst/>
              </a:prstGeom>
            </p:spPr>
          </p:pic>
          <p:grpSp>
            <p:nvGrpSpPr>
              <p:cNvPr id="29" name="Groeperen 28"/>
              <p:cNvGrpSpPr/>
              <p:nvPr/>
            </p:nvGrpSpPr>
            <p:grpSpPr>
              <a:xfrm>
                <a:off x="6998358" y="3373991"/>
                <a:ext cx="734425" cy="1217531"/>
                <a:chOff x="6998358" y="3373991"/>
                <a:chExt cx="734425" cy="1217531"/>
              </a:xfrm>
            </p:grpSpPr>
            <p:pic>
              <p:nvPicPr>
                <p:cNvPr id="89" name="Afbeelding 8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12566319">
                  <a:off x="7072753" y="3612469"/>
                  <a:ext cx="615117" cy="979053"/>
                </a:xfrm>
                <a:prstGeom prst="diamond">
                  <a:avLst/>
                </a:prstGeom>
              </p:spPr>
            </p:pic>
            <p:pic>
              <p:nvPicPr>
                <p:cNvPr id="91" name="Afbeelding 90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6998358" y="3628079"/>
                  <a:ext cx="309806" cy="482975"/>
                </a:xfrm>
                <a:prstGeom prst="rtTriangle">
                  <a:avLst/>
                </a:prstGeom>
              </p:spPr>
            </p:pic>
            <p:pic>
              <p:nvPicPr>
                <p:cNvPr id="92" name="Afbeelding 91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7117667" y="3373991"/>
                  <a:ext cx="615116" cy="979053"/>
                </a:xfrm>
                <a:prstGeom prst="diamond">
                  <a:avLst/>
                </a:prstGeom>
              </p:spPr>
            </p:pic>
          </p:grpSp>
        </p:grpSp>
        <p:pic>
          <p:nvPicPr>
            <p:cNvPr id="93" name="Afbeelding 92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4068" y="3423258"/>
              <a:ext cx="2468685" cy="6008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5" grpId="0" animBg="1"/>
      <p:bldP spid="46" grpId="0" animBg="1"/>
      <p:bldP spid="54" grpId="0" animBg="1"/>
      <p:bldP spid="6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eperen 81"/>
          <p:cNvGrpSpPr/>
          <p:nvPr/>
        </p:nvGrpSpPr>
        <p:grpSpPr>
          <a:xfrm>
            <a:off x="4283968" y="4647145"/>
            <a:ext cx="1021127" cy="733055"/>
            <a:chOff x="4283968" y="4647145"/>
            <a:chExt cx="1021127" cy="733055"/>
          </a:xfrm>
        </p:grpSpPr>
        <p:sp>
          <p:nvSpPr>
            <p:cNvPr id="76" name="Traan 75"/>
            <p:cNvSpPr/>
            <p:nvPr/>
          </p:nvSpPr>
          <p:spPr bwMode="auto">
            <a:xfrm rot="4500000">
              <a:off x="4394780" y="4823236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7" name="Traan 76"/>
            <p:cNvSpPr/>
            <p:nvPr/>
          </p:nvSpPr>
          <p:spPr bwMode="auto">
            <a:xfrm rot="15300000">
              <a:off x="4988033" y="5063137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8" name="Traan 77"/>
            <p:cNvSpPr/>
            <p:nvPr/>
          </p:nvSpPr>
          <p:spPr bwMode="auto">
            <a:xfrm rot="15501730">
              <a:off x="4709812" y="4933176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80" name="Afbeelding 7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587199" y="4755279"/>
              <a:ext cx="571616" cy="571616"/>
            </a:xfrm>
            <a:prstGeom prst="rect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283968" y="4647145"/>
              <a:ext cx="571616" cy="571616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1" name="Ovaal 20"/>
          <p:cNvSpPr/>
          <p:nvPr/>
        </p:nvSpPr>
        <p:spPr bwMode="auto">
          <a:xfrm>
            <a:off x="3314537" y="4925514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1660771" y="1627615"/>
            <a:ext cx="571616" cy="571616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1268760"/>
            <a:ext cx="1814863" cy="253396"/>
          </a:xfrm>
          <a:prstGeom prst="rect">
            <a:avLst/>
          </a:prstGeom>
        </p:spPr>
      </p:pic>
      <p:pic>
        <p:nvPicPr>
          <p:cNvPr id="36" name="Afbeelding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2258444"/>
            <a:ext cx="1901760" cy="225728"/>
          </a:xfrm>
          <a:prstGeom prst="rect">
            <a:avLst/>
          </a:prstGeom>
        </p:spPr>
      </p:pic>
      <p:pic>
        <p:nvPicPr>
          <p:cNvPr id="37" name="Afbeelding 3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1" y="3554658"/>
            <a:ext cx="1901760" cy="225728"/>
          </a:xfrm>
          <a:prstGeom prst="rect">
            <a:avLst/>
          </a:prstGeom>
        </p:spPr>
      </p:pic>
      <p:grpSp>
        <p:nvGrpSpPr>
          <p:cNvPr id="42" name="Groeperen 41"/>
          <p:cNvGrpSpPr/>
          <p:nvPr/>
        </p:nvGrpSpPr>
        <p:grpSpPr>
          <a:xfrm>
            <a:off x="1226919" y="2603378"/>
            <a:ext cx="1142603" cy="803861"/>
            <a:chOff x="1440906" y="2332899"/>
            <a:chExt cx="1142603" cy="803861"/>
          </a:xfrm>
        </p:grpSpPr>
        <p:sp>
          <p:nvSpPr>
            <p:cNvPr id="39" name="Traan 38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0" name="Traan 39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1" name="Traan 40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011893" y="2565144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3655160" y="1908572"/>
            <a:ext cx="4422040" cy="1808699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Encode state on a logical </a:t>
            </a:r>
            <a:r>
              <a:rPr lang="en-US" sz="1600" dirty="0" err="1">
                <a:solidFill>
                  <a:schemeClr val="tx1"/>
                </a:solidFill>
              </a:rPr>
              <a:t>qubit</a:t>
            </a:r>
            <a:r>
              <a:rPr lang="en-US" sz="1600" dirty="0">
                <a:solidFill>
                  <a:schemeClr val="tx1"/>
                </a:solidFill>
              </a:rPr>
              <a:t> consisting of an entangled state of multiple </a:t>
            </a:r>
            <a:r>
              <a:rPr lang="en-US" sz="1600" dirty="0" err="1">
                <a:solidFill>
                  <a:schemeClr val="tx1"/>
                </a:solidFill>
              </a:rPr>
              <a:t>qubits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An error </a:t>
            </a:r>
            <a:r>
              <a:rPr lang="en-US" sz="1600" dirty="0" smtClean="0">
                <a:solidFill>
                  <a:schemeClr val="tx1"/>
                </a:solidFill>
              </a:rPr>
              <a:t>has occurred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Perform </a:t>
            </a:r>
            <a:r>
              <a:rPr lang="en-US" sz="1600" dirty="0" smtClean="0">
                <a:solidFill>
                  <a:schemeClr val="tx1"/>
                </a:solidFill>
              </a:rPr>
              <a:t>parity measurements </a:t>
            </a:r>
            <a:r>
              <a:rPr lang="en-US" sz="1600" dirty="0">
                <a:solidFill>
                  <a:schemeClr val="tx1"/>
                </a:solidFill>
              </a:rPr>
              <a:t>to diagnose the error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Correct the error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52" name="Groeperen 51"/>
          <p:cNvGrpSpPr/>
          <p:nvPr/>
        </p:nvGrpSpPr>
        <p:grpSpPr>
          <a:xfrm>
            <a:off x="1295595" y="3777713"/>
            <a:ext cx="1142603" cy="803861"/>
            <a:chOff x="1440906" y="2332899"/>
            <a:chExt cx="1142603" cy="803861"/>
          </a:xfrm>
        </p:grpSpPr>
        <p:sp>
          <p:nvSpPr>
            <p:cNvPr id="53" name="Traan 52"/>
            <p:cNvSpPr/>
            <p:nvPr/>
          </p:nvSpPr>
          <p:spPr bwMode="auto">
            <a:xfrm rot="4500000">
              <a:off x="1551718" y="2508990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4" name="Traan 53"/>
            <p:cNvSpPr/>
            <p:nvPr/>
          </p:nvSpPr>
          <p:spPr bwMode="auto">
            <a:xfrm rot="15300000">
              <a:off x="2144971" y="2748891"/>
              <a:ext cx="313008" cy="321117"/>
            </a:xfrm>
            <a:prstGeom prst="teardrop">
              <a:avLst>
                <a:gd name="adj" fmla="val 134476"/>
              </a:avLst>
            </a:prstGeom>
            <a:noFill/>
            <a:ln w="28575" cap="flat" cmpd="sng" algn="ctr">
              <a:solidFill>
                <a:srgbClr val="FF00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55" name="Traan 54"/>
            <p:cNvSpPr/>
            <p:nvPr/>
          </p:nvSpPr>
          <p:spPr bwMode="auto">
            <a:xfrm rot="15501730">
              <a:off x="1866750" y="2618930"/>
              <a:ext cx="313008" cy="321117"/>
            </a:xfrm>
            <a:prstGeom prst="teardrop">
              <a:avLst>
                <a:gd name="adj" fmla="val 7002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744137" y="2441033"/>
              <a:ext cx="571616" cy="571616"/>
            </a:xfrm>
            <a:prstGeom prst="rect">
              <a:avLst/>
            </a:prstGeom>
          </p:spPr>
        </p:pic>
        <p:pic>
          <p:nvPicPr>
            <p:cNvPr id="58" name="Afbeelding 5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440906" y="2332899"/>
              <a:ext cx="571616" cy="571616"/>
            </a:xfrm>
            <a:prstGeom prst="rect">
              <a:avLst/>
            </a:prstGeom>
          </p:spPr>
        </p:pic>
        <p:pic>
          <p:nvPicPr>
            <p:cNvPr id="56" name="Afbeelding 5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011893" y="2565144"/>
              <a:ext cx="571616" cy="57161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1" y="4684532"/>
            <a:ext cx="1047097" cy="810041"/>
            <a:chOff x="4611862" y="2055884"/>
            <a:chExt cx="1397869" cy="1081401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741998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Pijl links 61"/>
            <p:cNvSpPr/>
            <p:nvPr/>
          </p:nvSpPr>
          <p:spPr>
            <a:xfrm rot="5400000">
              <a:off x="523227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6" y="4922169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854955" y="4879390"/>
            <a:ext cx="571616" cy="571616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65" y="4122296"/>
            <a:ext cx="1901760" cy="2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3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8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1" grpId="0" uiExpand="1" build="allAtOnce" animBg="1"/>
      <p:bldP spid="7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44278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7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eperen 22"/>
          <p:cNvGrpSpPr/>
          <p:nvPr/>
        </p:nvGrpSpPr>
        <p:grpSpPr>
          <a:xfrm>
            <a:off x="5256016" y="5279468"/>
            <a:ext cx="244639" cy="244639"/>
            <a:chOff x="5948536" y="2365387"/>
            <a:chExt cx="2996952" cy="2996952"/>
          </a:xfrm>
        </p:grpSpPr>
        <p:pic>
          <p:nvPicPr>
            <p:cNvPr id="41" name="Afbeelding 40" descr="NV_No_Spin_NoText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536" y="2365387"/>
              <a:ext cx="2996952" cy="2996952"/>
            </a:xfrm>
            <a:prstGeom prst="rect">
              <a:avLst/>
            </a:prstGeom>
          </p:spPr>
        </p:pic>
        <p:pic>
          <p:nvPicPr>
            <p:cNvPr id="42" name="Afbeelding 41" descr="PurpleSpi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6992448" y="2977902"/>
              <a:ext cx="589072" cy="589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Afbeelding 4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369504" y="3411483"/>
            <a:ext cx="266327" cy="266327"/>
          </a:xfrm>
          <a:prstGeom prst="rect">
            <a:avLst/>
          </a:prstGeom>
        </p:spPr>
      </p:pic>
      <p:cxnSp>
        <p:nvCxnSpPr>
          <p:cNvPr id="42" name="Rechte verbindingslijn 41"/>
          <p:cNvCxnSpPr/>
          <p:nvPr/>
        </p:nvCxnSpPr>
        <p:spPr bwMode="auto">
          <a:xfrm>
            <a:off x="1447796" y="1628799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pic>
        <p:nvPicPr>
          <p:cNvPr id="44" name="Afbeelding 4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5372792" y="3418681"/>
            <a:ext cx="266327" cy="266327"/>
          </a:xfrm>
          <a:prstGeom prst="rect">
            <a:avLst/>
          </a:prstGeom>
        </p:spPr>
      </p:pic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55" y="4059290"/>
            <a:ext cx="995916" cy="55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8"/>
                                            </p:cond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2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0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7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</a:t>
            </a:r>
            <a:r>
              <a:rPr lang="en-US" dirty="0" smtClean="0"/>
              <a:t>the coherence time trough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4" y="4799674"/>
            <a:ext cx="3118559" cy="37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</a:t>
            </a:r>
            <a:r>
              <a:rPr lang="en-US" dirty="0" smtClean="0"/>
              <a:t>a </a:t>
            </a:r>
            <a:br>
              <a:rPr lang="en-US" dirty="0" smtClean="0"/>
            </a:br>
            <a:r>
              <a:rPr lang="en-US" dirty="0" smtClean="0"/>
              <a:t>pi-pulse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417" y="4581128"/>
            <a:ext cx="3245766" cy="32989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</a:t>
            </a:r>
            <a:r>
              <a:rPr lang="en-US" dirty="0" smtClean="0"/>
              <a:t>pi-pulses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1187624" y="4365104"/>
            <a:ext cx="2787542" cy="821555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60180" y="964941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3" name="Afbeelding 32" descr="PurpleRotati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343" y="3180240"/>
            <a:ext cx="374419" cy="249612"/>
          </a:xfrm>
          <a:prstGeom prst="rect">
            <a:avLst/>
          </a:prstGeom>
        </p:spPr>
      </p:pic>
      <p:pic>
        <p:nvPicPr>
          <p:cNvPr id="7" name="Afbeelding 6" descr="PurpleSpin.ai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81" y="3180240"/>
            <a:ext cx="249613" cy="249612"/>
          </a:xfrm>
          <a:prstGeom prst="rect">
            <a:avLst/>
          </a:prstGeom>
        </p:spPr>
      </p:pic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2" name="Afgeronde rechthoek 41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pic>
        <p:nvPicPr>
          <p:cNvPr id="3" name="Afbeelding 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55" y="4059290"/>
            <a:ext cx="995916" cy="556002"/>
          </a:xfrm>
          <a:prstGeom prst="rect">
            <a:avLst/>
          </a:prstGeom>
        </p:spPr>
      </p:pic>
      <p:pic>
        <p:nvPicPr>
          <p:cNvPr id="8" name="Afbeelding 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36" y="4702304"/>
            <a:ext cx="1166710" cy="60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Introduction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</a:t>
            </a:r>
            <a:r>
              <a:rPr lang="en-US" dirty="0" smtClean="0"/>
              <a:t>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  <a:endParaRPr lang="en-US" sz="1400" dirty="0" smtClean="0"/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  <a:endParaRPr lang="en-US" sz="1400" dirty="0" smtClean="0"/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  <p:sp>
        <p:nvSpPr>
          <p:cNvPr id="6" name="Afgeronde rechthoek 5"/>
          <p:cNvSpPr/>
          <p:nvPr/>
        </p:nvSpPr>
        <p:spPr>
          <a:xfrm>
            <a:off x="5834055" y="3311480"/>
            <a:ext cx="2664296" cy="1412950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By precisely calibrating </a:t>
            </a:r>
            <a:r>
              <a:rPr lang="en-US" sz="1800" i="1" dirty="0" smtClean="0">
                <a:solidFill>
                  <a:schemeClr val="tx1"/>
                </a:solidFill>
              </a:rPr>
              <a:t> N </a:t>
            </a:r>
            <a:r>
              <a:rPr lang="en-US" sz="1800" dirty="0" smtClean="0">
                <a:solidFill>
                  <a:schemeClr val="tx1"/>
                </a:solidFill>
              </a:rPr>
              <a:t>and</a:t>
            </a:r>
            <a:r>
              <a:rPr lang="en-US" sz="1800" i="1" dirty="0" smtClean="0">
                <a:solidFill>
                  <a:schemeClr val="tx1"/>
                </a:solidFill>
              </a:rPr>
              <a:t> </a:t>
            </a:r>
            <a:r>
              <a:rPr lang="en-US" sz="1800" i="1" dirty="0" err="1" smtClean="0">
                <a:solidFill>
                  <a:schemeClr val="tx1"/>
                </a:solidFill>
              </a:rPr>
              <a:t>τ</a:t>
            </a:r>
            <a:r>
              <a:rPr lang="en-US" sz="1800" i="1" dirty="0" smtClean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a conditional x rotation can be applied to a carbon spin</a:t>
            </a:r>
            <a:endParaRPr lang="en-US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initialization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17" y="2492896"/>
            <a:ext cx="3168352" cy="2581620"/>
          </a:xfrm>
          <a:prstGeom prst="rect">
            <a:avLst/>
          </a:prstGeom>
        </p:spPr>
      </p:pic>
      <p:pic>
        <p:nvPicPr>
          <p:cNvPr id="6" name="Afbeelding 5" descr="ud-no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492896"/>
            <a:ext cx="3168352" cy="2581620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1600200" y="2185119"/>
            <a:ext cx="2016224" cy="307777"/>
            <a:chOff x="1331640" y="4581128"/>
            <a:chExt cx="2016224" cy="307777"/>
          </a:xfrm>
        </p:grpSpPr>
        <p:sp>
          <p:nvSpPr>
            <p:cNvPr id="7" name="Tekstvak 6"/>
            <p:cNvSpPr txBox="1"/>
            <p:nvPr/>
          </p:nvSpPr>
          <p:spPr>
            <a:xfrm>
              <a:off x="1331640" y="4581128"/>
              <a:ext cx="2016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Initialization into </a:t>
              </a:r>
              <a:endParaRPr lang="en-US" sz="1400" dirty="0" smtClean="0"/>
            </a:p>
          </p:txBody>
        </p:sp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7047" y="4625671"/>
              <a:ext cx="353875" cy="247045"/>
            </a:xfrm>
            <a:prstGeom prst="rect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5411574" y="2185119"/>
            <a:ext cx="1897804" cy="307777"/>
            <a:chOff x="5143014" y="4581128"/>
            <a:chExt cx="1897804" cy="307777"/>
          </a:xfrm>
        </p:grpSpPr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8299" y="4625671"/>
              <a:ext cx="322519" cy="225155"/>
            </a:xfrm>
            <a:prstGeom prst="rect">
              <a:avLst/>
            </a:prstGeom>
          </p:spPr>
        </p:pic>
        <p:sp>
          <p:nvSpPr>
            <p:cNvPr id="10" name="Tekstvak 9"/>
            <p:cNvSpPr txBox="1"/>
            <p:nvPr/>
          </p:nvSpPr>
          <p:spPr>
            <a:xfrm>
              <a:off x="5143014" y="4581128"/>
              <a:ext cx="15752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Initialization into </a:t>
              </a:r>
              <a:endParaRPr lang="en-US" sz="1400" dirty="0" smtClean="0"/>
            </a:p>
          </p:txBody>
        </p:sp>
      </p:grpSp>
      <p:pic>
        <p:nvPicPr>
          <p:cNvPr id="14" name="Afbeelding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073" y="5070594"/>
            <a:ext cx="1778817" cy="178476"/>
          </a:xfrm>
          <a:prstGeom prst="rect">
            <a:avLst/>
          </a:prstGeom>
        </p:spPr>
      </p:pic>
      <p:pic>
        <p:nvPicPr>
          <p:cNvPr id="15" name="Afbeelding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624" y="5074516"/>
            <a:ext cx="1778817" cy="17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3" name="Afbeelding 32" descr="PurpleRotati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343" y="3180240"/>
            <a:ext cx="374419" cy="249612"/>
          </a:xfrm>
          <a:prstGeom prst="rect">
            <a:avLst/>
          </a:prstGeom>
        </p:spPr>
      </p:pic>
      <p:pic>
        <p:nvPicPr>
          <p:cNvPr id="7" name="Afbeelding 6" descr="PurpleSpin.ai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81" y="3180240"/>
            <a:ext cx="249613" cy="249612"/>
          </a:xfrm>
          <a:prstGeom prst="rect">
            <a:avLst/>
          </a:prstGeom>
        </p:spPr>
      </p:pic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2" name="Afgeronde rechthoek 41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  <p:sp>
        <p:nvSpPr>
          <p:cNvPr id="41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5419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00" y="4001903"/>
            <a:ext cx="4284266" cy="1472030"/>
          </a:xfrm>
          <a:prstGeom prst="rect">
            <a:avLst/>
          </a:prstGeom>
        </p:spPr>
      </p:pic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67472" y="4161102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4"/>
            <a:ext cx="1676537" cy="1081401"/>
            <a:chOff x="781885" y="2055884"/>
            <a:chExt cx="1676537" cy="1081401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Pijl links 19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8"/>
            <a:ext cx="857308" cy="18178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607023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fgeronde rechthoek 54"/>
          <p:cNvSpPr/>
          <p:nvPr/>
        </p:nvSpPr>
        <p:spPr>
          <a:xfrm>
            <a:off x="5057893" y="2942707"/>
            <a:ext cx="3834588" cy="307858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The electron is brought into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The electron picks up </a:t>
            </a:r>
          </a:p>
          <a:p>
            <a:pPr marL="342900" indent="-342900" algn="l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By doing this twice the electron picks up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π</a:t>
            </a:r>
            <a:r>
              <a:rPr lang="en-US" sz="1600" dirty="0" smtClean="0">
                <a:solidFill>
                  <a:schemeClr val="tx1"/>
                </a:solidFill>
              </a:rPr>
              <a:t>phase if both carbons point in the same direction along x and no phase if they do not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</a:rPr>
              <a:t>Measuring the electron projects the state </a:t>
            </a:r>
            <a:endParaRPr lang="en-US" sz="1600" dirty="0">
              <a:solidFill>
                <a:schemeClr val="tx1"/>
              </a:solidFill>
            </a:endParaRPr>
          </a:p>
          <a:p>
            <a:pPr marL="342900" indent="-342900" algn="l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</a:endParaRPr>
          </a:p>
        </p:txBody>
      </p:sp>
      <p:pic>
        <p:nvPicPr>
          <p:cNvPr id="57" name="Afbeelding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432" y="3882361"/>
            <a:ext cx="508779" cy="232405"/>
          </a:xfrm>
          <a:prstGeom prst="rect">
            <a:avLst/>
          </a:prstGeom>
        </p:spPr>
      </p:pic>
      <p:pic>
        <p:nvPicPr>
          <p:cNvPr id="58" name="Afbeelding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53" y="3649956"/>
            <a:ext cx="345467" cy="232405"/>
          </a:xfrm>
          <a:prstGeom prst="rect">
            <a:avLst/>
          </a:prstGeom>
        </p:spPr>
      </p:pic>
      <p:pic>
        <p:nvPicPr>
          <p:cNvPr id="59" name="Afbeelding 58" descr="latex-image-1.pd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1" t="-29616" b="-1"/>
          <a:stretch/>
        </p:blipFill>
        <p:spPr>
          <a:xfrm>
            <a:off x="8213518" y="3603868"/>
            <a:ext cx="311690" cy="257179"/>
          </a:xfrm>
          <a:prstGeom prst="rect">
            <a:avLst/>
          </a:prstGeom>
        </p:spPr>
      </p:pic>
      <p:pic>
        <p:nvPicPr>
          <p:cNvPr id="60" name="Afbeelding 59" descr="latex-image-1.pd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t="-75183" b="-1"/>
          <a:stretch/>
        </p:blipFill>
        <p:spPr>
          <a:xfrm>
            <a:off x="8181982" y="3729481"/>
            <a:ext cx="566482" cy="347591"/>
          </a:xfrm>
          <a:prstGeom prst="rect">
            <a:avLst/>
          </a:prstGeom>
        </p:spPr>
      </p:pic>
      <p:sp>
        <p:nvSpPr>
          <p:cNvPr id="61" name="Tekstvak 60"/>
          <p:cNvSpPr txBox="1"/>
          <p:nvPr/>
        </p:nvSpPr>
        <p:spPr>
          <a:xfrm>
            <a:off x="5921211" y="3553576"/>
            <a:ext cx="2571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phase if the carbo</a:t>
            </a:r>
            <a:r>
              <a:rPr lang="en-US" sz="1600" dirty="0" smtClean="0"/>
              <a:t>n is in </a:t>
            </a:r>
            <a:endParaRPr lang="en-US" sz="1600" dirty="0" smtClean="0"/>
          </a:p>
        </p:txBody>
      </p:sp>
      <p:sp>
        <p:nvSpPr>
          <p:cNvPr id="62" name="Tekstvak 61"/>
          <p:cNvSpPr txBox="1"/>
          <p:nvPr/>
        </p:nvSpPr>
        <p:spPr>
          <a:xfrm>
            <a:off x="5921211" y="3767452"/>
            <a:ext cx="2571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phase if the carbo</a:t>
            </a:r>
            <a:r>
              <a:rPr lang="en-US" sz="1600" dirty="0" smtClean="0"/>
              <a:t>n is in </a:t>
            </a:r>
            <a:endParaRPr lang="en-US" sz="1600" dirty="0" smtClean="0"/>
          </a:p>
        </p:txBody>
      </p:sp>
      <p:pic>
        <p:nvPicPr>
          <p:cNvPr id="63" name="Afbeelding 62" descr="latex-image-1.pd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91" t="-29616" b="-1"/>
          <a:stretch/>
        </p:blipFill>
        <p:spPr>
          <a:xfrm>
            <a:off x="8179457" y="3104428"/>
            <a:ext cx="311690" cy="257179"/>
          </a:xfrm>
          <a:prstGeom prst="rect">
            <a:avLst/>
          </a:prstGeom>
        </p:spPr>
      </p:pic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237151" y="3592358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2219270" y="4829121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projects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ijl links 15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  <a:endParaRPr lang="en-US" sz="1400" dirty="0" smtClean="0"/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  <a:endParaRPr lang="en-US" sz="1400" dirty="0" smtClean="0"/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87" y="3540560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99" y="4751924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765070" y="3596732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95651" y="3592358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1512123" y="4829121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4723797" y="4807598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232600" y="3429000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232600" y="3782156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6190581" y="4653136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6190581" y="5001819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477" y="3218581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584" y="4385670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584" y="3782156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584" y="5033056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1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00" y="3573016"/>
            <a:ext cx="3024336" cy="2464274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115" y="3573730"/>
            <a:ext cx="3024336" cy="2464274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00" y="1110170"/>
            <a:ext cx="3024336" cy="2464274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110170"/>
            <a:ext cx="3024336" cy="2464274"/>
          </a:xfrm>
          <a:prstGeom prst="rect">
            <a:avLst/>
          </a:prstGeom>
        </p:spPr>
      </p:pic>
      <p:pic>
        <p:nvPicPr>
          <p:cNvPr id="10" name="Afbeelding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282" y="3286940"/>
            <a:ext cx="1814140" cy="182021"/>
          </a:xfrm>
          <a:prstGeom prst="rect">
            <a:avLst/>
          </a:prstGeom>
        </p:spPr>
      </p:pic>
      <p:pic>
        <p:nvPicPr>
          <p:cNvPr id="11" name="Afbeelding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5805778"/>
            <a:ext cx="1814140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172325" cy="760040"/>
          </a:xfrm>
        </p:spPr>
        <p:txBody>
          <a:bodyPr/>
          <a:lstStyle/>
          <a:p>
            <a:r>
              <a:rPr lang="en-US" dirty="0" smtClean="0"/>
              <a:t>Quantum error correction requires more </a:t>
            </a:r>
            <a:r>
              <a:rPr lang="en-US" dirty="0" err="1" smtClean="0"/>
              <a:t>qubits</a:t>
            </a:r>
            <a:r>
              <a:rPr lang="en-US" dirty="0" smtClean="0"/>
              <a:t> and deterministic parity measurements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99311" y="2590283"/>
            <a:ext cx="680601" cy="37193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  <a:endParaRPr lang="en-US" sz="1400" dirty="0" smtClean="0"/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Information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Extending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unique combination of local spin control with an optical interface allows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qubits</a:t>
            </a:r>
            <a:r>
              <a:rPr lang="en-US" dirty="0" smtClean="0"/>
              <a:t> can be represented by an arrow on the Bloch-sphere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Bloch sphere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6" name="Groeperen 45"/>
          <p:cNvGrpSpPr/>
          <p:nvPr/>
        </p:nvGrpSpPr>
        <p:grpSpPr>
          <a:xfrm>
            <a:off x="806096" y="2483951"/>
            <a:ext cx="3517136" cy="3363166"/>
            <a:chOff x="737810" y="1851212"/>
            <a:chExt cx="3517136" cy="3363166"/>
          </a:xfrm>
        </p:grpSpPr>
        <p:cxnSp>
          <p:nvCxnSpPr>
            <p:cNvPr id="24" name="Rechte verbindingslijn 23"/>
            <p:cNvCxnSpPr/>
            <p:nvPr/>
          </p:nvCxnSpPr>
          <p:spPr bwMode="auto">
            <a:xfrm flipV="1">
              <a:off x="2558580" y="2214711"/>
              <a:ext cx="0" cy="2709003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Rechte verbindingslijn 22"/>
            <p:cNvCxnSpPr/>
            <p:nvPr/>
          </p:nvCxnSpPr>
          <p:spPr bwMode="auto">
            <a:xfrm flipV="1">
              <a:off x="1115616" y="2845620"/>
              <a:ext cx="2401603" cy="135933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H="1" flipV="1">
              <a:off x="1259632" y="2757820"/>
              <a:ext cx="2592288" cy="129516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227114" y="3761426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32" t="-46066"/>
            <a:stretch/>
          </p:blipFill>
          <p:spPr>
            <a:xfrm>
              <a:off x="2388074" y="1851212"/>
              <a:ext cx="947604" cy="363499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15"/>
            <a:stretch/>
          </p:blipFill>
          <p:spPr>
            <a:xfrm>
              <a:off x="1947717" y="4965521"/>
              <a:ext cx="1249836" cy="248857"/>
            </a:xfrm>
            <a:prstGeom prst="rect">
              <a:avLst/>
            </a:prstGeom>
          </p:spPr>
        </p:pic>
        <p:pic>
          <p:nvPicPr>
            <p:cNvPr id="15" name="Afbeelding 14" descr="latex-image-1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3864015" y="3931611"/>
              <a:ext cx="390931" cy="322562"/>
            </a:xfrm>
            <a:prstGeom prst="rect">
              <a:avLst/>
            </a:prstGeom>
          </p:spPr>
        </p:pic>
        <p:pic>
          <p:nvPicPr>
            <p:cNvPr id="16" name="Afbeelding 15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1028094" y="2286000"/>
              <a:ext cx="710499" cy="435959"/>
            </a:xfrm>
            <a:prstGeom prst="rect">
              <a:avLst/>
            </a:prstGeom>
          </p:spPr>
        </p:pic>
        <p:pic>
          <p:nvPicPr>
            <p:cNvPr id="17" name="Afbeelding 16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84" t="-7319"/>
            <a:stretch/>
          </p:blipFill>
          <p:spPr>
            <a:xfrm>
              <a:off x="737810" y="4204955"/>
              <a:ext cx="640882" cy="267071"/>
            </a:xfrm>
            <a:prstGeom prst="rect">
              <a:avLst/>
            </a:prstGeom>
          </p:spPr>
        </p:pic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88"/>
            <a:stretch/>
          </p:blipFill>
          <p:spPr>
            <a:xfrm>
              <a:off x="3520213" y="2677082"/>
              <a:ext cx="331707" cy="248857"/>
            </a:xfrm>
            <a:prstGeom prst="rect">
              <a:avLst/>
            </a:prstGeom>
          </p:spPr>
        </p:pic>
        <p:grpSp>
          <p:nvGrpSpPr>
            <p:cNvPr id="36" name="Groeperen 35"/>
            <p:cNvGrpSpPr/>
            <p:nvPr/>
          </p:nvGrpSpPr>
          <p:grpSpPr>
            <a:xfrm>
              <a:off x="1618908" y="2537765"/>
              <a:ext cx="1898311" cy="1887486"/>
              <a:chOff x="1618908" y="2537765"/>
              <a:chExt cx="1898311" cy="1887486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1618908" y="2537765"/>
                <a:ext cx="1887486" cy="1887486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al 33"/>
              <p:cNvSpPr/>
              <p:nvPr/>
            </p:nvSpPr>
            <p:spPr>
              <a:xfrm>
                <a:off x="1629733" y="2867187"/>
                <a:ext cx="1887486" cy="1231777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0">
              <a:off x="2693960" y="3308638"/>
              <a:ext cx="662931" cy="662929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2231186" y="2540245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00000">
              <a:off x="1893857" y="2879145"/>
              <a:ext cx="662931" cy="662929"/>
            </a:xfrm>
            <a:prstGeom prst="rect">
              <a:avLst/>
            </a:prstGeom>
          </p:spPr>
        </p:pic>
        <p:pic>
          <p:nvPicPr>
            <p:cNvPr id="19" name="Afbeelding 1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558579" y="2845621"/>
              <a:ext cx="662931" cy="662929"/>
            </a:xfrm>
            <a:prstGeom prst="rect">
              <a:avLst/>
            </a:prstGeom>
          </p:spPr>
        </p:pic>
        <p:pic>
          <p:nvPicPr>
            <p:cNvPr id="20" name="Afbeelding 1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760003" y="3324502"/>
              <a:ext cx="662931" cy="662929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2" name="Afgeronde rechthoek 51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3" name="Afgeronde rechthoek 52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Measurements project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4" name="Afgeronde rechthoek 53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5" name="Afbeelding 5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3" y="1733602"/>
            <a:ext cx="1839230" cy="256798"/>
          </a:xfrm>
          <a:prstGeom prst="rect">
            <a:avLst/>
          </a:prstGeom>
        </p:spPr>
      </p:pic>
      <p:pic>
        <p:nvPicPr>
          <p:cNvPr id="56" name="Afbeelding 5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07" y="1574156"/>
            <a:ext cx="571616" cy="5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5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state </a:t>
            </a:r>
            <a:r>
              <a:rPr lang="nl-NL" dirty="0" err="1" smtClean="0"/>
              <a:t>after</a:t>
            </a:r>
            <a:r>
              <a:rPr lang="nl-NL" dirty="0" smtClean="0"/>
              <a:t> a </a:t>
            </a:r>
            <a:r>
              <a:rPr lang="nl-NL" dirty="0" err="1" smtClean="0"/>
              <a:t>measurement</a:t>
            </a:r>
            <a:r>
              <a:rPr lang="nl-NL" dirty="0" smtClean="0"/>
              <a:t> is </a:t>
            </a: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Projective</a:t>
            </a:r>
            <a:r>
              <a:rPr lang="nl-NL" dirty="0" smtClean="0"/>
              <a:t> </a:t>
            </a:r>
            <a:r>
              <a:rPr lang="nl-NL" dirty="0" err="1" smtClean="0"/>
              <a:t>measurements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8" name="Tekstvak 37"/>
          <p:cNvSpPr txBox="1"/>
          <p:nvPr/>
        </p:nvSpPr>
        <p:spPr>
          <a:xfrm>
            <a:off x="2988098" y="1396645"/>
            <a:ext cx="1275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Measurement outcome </a:t>
            </a:r>
          </a:p>
        </p:txBody>
      </p:sp>
      <p:sp>
        <p:nvSpPr>
          <p:cNvPr id="39" name="Tekstvak 38"/>
          <p:cNvSpPr txBox="1"/>
          <p:nvPr/>
        </p:nvSpPr>
        <p:spPr>
          <a:xfrm>
            <a:off x="4518408" y="1418868"/>
            <a:ext cx="1350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State after measurement</a:t>
            </a:r>
          </a:p>
        </p:txBody>
      </p:sp>
      <p:pic>
        <p:nvPicPr>
          <p:cNvPr id="6" name="Afbeelding 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2233">
            <a:off x="789812" y="3792187"/>
            <a:ext cx="476480" cy="476478"/>
          </a:xfrm>
          <a:prstGeom prst="rect">
            <a:avLst/>
          </a:prstGeom>
        </p:spPr>
      </p:pic>
      <p:pic>
        <p:nvPicPr>
          <p:cNvPr id="7" name="Afbeelding 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719966" y="1938942"/>
            <a:ext cx="476480" cy="476480"/>
          </a:xfrm>
          <a:prstGeom prst="rect">
            <a:avLst/>
          </a:prstGeom>
        </p:spPr>
      </p:pic>
      <p:pic>
        <p:nvPicPr>
          <p:cNvPr id="8" name="Afbeelding 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724831" y="2640377"/>
            <a:ext cx="476480" cy="476480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1720168" y="1828213"/>
            <a:ext cx="988743" cy="756097"/>
            <a:chOff x="2339752" y="1556792"/>
            <a:chExt cx="1224136" cy="936104"/>
          </a:xfrm>
        </p:grpSpPr>
        <p:sp>
          <p:nvSpPr>
            <p:cNvPr id="15" name="Ovaal 14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hthoek 15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Rechte verbindingslijn met pijl 13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2" name="Rechthoek 1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Pijl links 17"/>
          <p:cNvSpPr/>
          <p:nvPr/>
        </p:nvSpPr>
        <p:spPr>
          <a:xfrm>
            <a:off x="2765132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jl links 18"/>
          <p:cNvSpPr/>
          <p:nvPr/>
        </p:nvSpPr>
        <p:spPr>
          <a:xfrm>
            <a:off x="1345364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1978468"/>
            <a:ext cx="476480" cy="476480"/>
          </a:xfrm>
          <a:prstGeom prst="rect">
            <a:avLst/>
          </a:prstGeom>
        </p:spPr>
      </p:pic>
      <p:grpSp>
        <p:nvGrpSpPr>
          <p:cNvPr id="23" name="Groeperen 22"/>
          <p:cNvGrpSpPr/>
          <p:nvPr/>
        </p:nvGrpSpPr>
        <p:grpSpPr>
          <a:xfrm>
            <a:off x="1726515" y="2555435"/>
            <a:ext cx="988743" cy="756097"/>
            <a:chOff x="2339752" y="1556792"/>
            <a:chExt cx="1224136" cy="936104"/>
          </a:xfrm>
        </p:grpSpPr>
        <p:sp>
          <p:nvSpPr>
            <p:cNvPr id="24" name="Ovaal 2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hthoek 2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Rechte verbindingslijn met pijl 2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Rechthoek 2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Pijl links 27"/>
          <p:cNvSpPr/>
          <p:nvPr/>
        </p:nvSpPr>
        <p:spPr>
          <a:xfrm>
            <a:off x="2771479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jl links 28"/>
          <p:cNvSpPr/>
          <p:nvPr/>
        </p:nvSpPr>
        <p:spPr>
          <a:xfrm>
            <a:off x="1351711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2699140"/>
            <a:ext cx="476480" cy="476480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1720168" y="3706767"/>
            <a:ext cx="988743" cy="756097"/>
            <a:chOff x="2339752" y="1556792"/>
            <a:chExt cx="1224136" cy="936104"/>
          </a:xfrm>
        </p:grpSpPr>
        <p:sp>
          <p:nvSpPr>
            <p:cNvPr id="33" name="Ovaal 32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hthoek 33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Rechte verbindingslijn met pijl 34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6" name="Rechthoek 35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Pijl links 36"/>
          <p:cNvSpPr/>
          <p:nvPr/>
        </p:nvSpPr>
        <p:spPr>
          <a:xfrm>
            <a:off x="1345364" y="3854129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jl links 40"/>
          <p:cNvSpPr/>
          <p:nvPr/>
        </p:nvSpPr>
        <p:spPr>
          <a:xfrm>
            <a:off x="2900812" y="3638733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ijl links 41"/>
          <p:cNvSpPr/>
          <p:nvPr/>
        </p:nvSpPr>
        <p:spPr>
          <a:xfrm>
            <a:off x="2900812" y="4288380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3544853"/>
            <a:ext cx="476480" cy="476480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4265525"/>
            <a:ext cx="476480" cy="476480"/>
          </a:xfrm>
          <a:prstGeom prst="rect">
            <a:avLst/>
          </a:prstGeom>
        </p:spPr>
      </p:pic>
      <p:sp>
        <p:nvSpPr>
          <p:cNvPr id="47" name="Tekstvak 46"/>
          <p:cNvSpPr txBox="1"/>
          <p:nvPr/>
        </p:nvSpPr>
        <p:spPr>
          <a:xfrm>
            <a:off x="2996622" y="4021069"/>
            <a:ext cx="598892" cy="24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or</a:t>
            </a:r>
          </a:p>
        </p:txBody>
      </p:sp>
      <p:pic>
        <p:nvPicPr>
          <p:cNvPr id="48" name="Afbeelding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030285"/>
            <a:ext cx="769341" cy="379541"/>
          </a:xfrm>
          <a:prstGeom prst="rect">
            <a:avLst/>
          </a:prstGeom>
        </p:spPr>
      </p:pic>
      <p:pic>
        <p:nvPicPr>
          <p:cNvPr id="49" name="Afbeelding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700781"/>
            <a:ext cx="769341" cy="379541"/>
          </a:xfrm>
          <a:prstGeom prst="rect">
            <a:avLst/>
          </a:prstGeom>
        </p:spPr>
      </p:pic>
      <p:pic>
        <p:nvPicPr>
          <p:cNvPr id="50" name="Afbeelding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414" y="3643089"/>
            <a:ext cx="769341" cy="379541"/>
          </a:xfrm>
          <a:prstGeom prst="rect">
            <a:avLst/>
          </a:prstGeom>
        </p:spPr>
      </p:pic>
      <p:pic>
        <p:nvPicPr>
          <p:cNvPr id="51" name="Afbeelding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4269663"/>
            <a:ext cx="769341" cy="379541"/>
          </a:xfrm>
          <a:prstGeom prst="rect">
            <a:avLst/>
          </a:prstGeom>
        </p:spPr>
      </p:pic>
      <p:sp>
        <p:nvSpPr>
          <p:cNvPr id="52" name="Tekstvak 51"/>
          <p:cNvSpPr txBox="1"/>
          <p:nvPr/>
        </p:nvSpPr>
        <p:spPr>
          <a:xfrm>
            <a:off x="3305178" y="1973794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</a:p>
        </p:txBody>
      </p:sp>
      <p:sp>
        <p:nvSpPr>
          <p:cNvPr id="53" name="Tekstvak 52"/>
          <p:cNvSpPr txBox="1"/>
          <p:nvPr/>
        </p:nvSpPr>
        <p:spPr>
          <a:xfrm>
            <a:off x="3305178" y="2615515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</a:p>
        </p:txBody>
      </p:sp>
      <p:sp>
        <p:nvSpPr>
          <p:cNvPr id="54" name="Tekstvak 53"/>
          <p:cNvSpPr txBox="1"/>
          <p:nvPr/>
        </p:nvSpPr>
        <p:spPr>
          <a:xfrm>
            <a:off x="3305178" y="3579399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</a:p>
        </p:txBody>
      </p:sp>
      <p:sp>
        <p:nvSpPr>
          <p:cNvPr id="55" name="Tekstvak 54"/>
          <p:cNvSpPr txBox="1"/>
          <p:nvPr/>
        </p:nvSpPr>
        <p:spPr>
          <a:xfrm>
            <a:off x="3305178" y="4288380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</a:p>
        </p:txBody>
      </p:sp>
      <p:sp>
        <p:nvSpPr>
          <p:cNvPr id="58" name="Afgeronde rechthoek 57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rgbClr val="A5A5A5"/>
                </a:solidFill>
              </a:rPr>
              <a:t>Single </a:t>
            </a:r>
            <a:r>
              <a:rPr lang="en-US" sz="1800" dirty="0" err="1">
                <a:solidFill>
                  <a:srgbClr val="A5A5A5"/>
                </a:solidFill>
              </a:rPr>
              <a:t>q</a:t>
            </a:r>
            <a:r>
              <a:rPr lang="en-US" sz="1800" dirty="0" err="1" smtClean="0">
                <a:solidFill>
                  <a:srgbClr val="A5A5A5"/>
                </a:solidFill>
              </a:rPr>
              <a:t>ubits</a:t>
            </a:r>
            <a:r>
              <a:rPr lang="en-US" sz="1800" dirty="0" smtClean="0">
                <a:solidFill>
                  <a:srgbClr val="A5A5A5"/>
                </a:solidFill>
              </a:rPr>
              <a:t> can be represented by arrows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59" name="Afgeronde rechthoek 58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60" name="Afgeronde rechthoek 59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1" name="Afgeronde rechthoek 60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67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5254699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5" name="Groeperen 4"/>
          <p:cNvGrpSpPr/>
          <p:nvPr/>
        </p:nvGrpSpPr>
        <p:grpSpPr>
          <a:xfrm>
            <a:off x="2968259" y="2805047"/>
            <a:ext cx="2160115" cy="1799933"/>
            <a:chOff x="2968259" y="2805047"/>
            <a:chExt cx="2160115" cy="1799933"/>
          </a:xfrm>
        </p:grpSpPr>
        <p:grpSp>
          <p:nvGrpSpPr>
            <p:cNvPr id="28" name="Groeperen 27"/>
            <p:cNvGrpSpPr/>
            <p:nvPr/>
          </p:nvGrpSpPr>
          <p:grpSpPr>
            <a:xfrm>
              <a:off x="2968259" y="2805047"/>
              <a:ext cx="1508612" cy="1799933"/>
              <a:chOff x="3896063" y="1013719"/>
              <a:chExt cx="2504542" cy="2988182"/>
            </a:xfrm>
          </p:grpSpPr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3896063" y="1830838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3" name="Afbeelding 32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5036575" y="1013719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grpSp>
        <p:nvGrpSpPr>
          <p:cNvPr id="57" name="Groeperen 56"/>
          <p:cNvGrpSpPr/>
          <p:nvPr/>
        </p:nvGrpSpPr>
        <p:grpSpPr>
          <a:xfrm>
            <a:off x="579754" y="2917870"/>
            <a:ext cx="2350425" cy="2778526"/>
            <a:chOff x="781415" y="3020112"/>
            <a:chExt cx="2350425" cy="2778526"/>
          </a:xfrm>
        </p:grpSpPr>
        <p:sp>
          <p:nvSpPr>
            <p:cNvPr id="15" name="Tekstvak 14"/>
            <p:cNvSpPr txBox="1"/>
            <p:nvPr/>
          </p:nvSpPr>
          <p:spPr>
            <a:xfrm>
              <a:off x="2627784" y="3551869"/>
              <a:ext cx="50405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endParaRPr lang="en-US" sz="1400" dirty="0" smtClean="0"/>
            </a:p>
          </p:txBody>
        </p:sp>
        <p:grpSp>
          <p:nvGrpSpPr>
            <p:cNvPr id="29" name="Groeperen 28"/>
            <p:cNvGrpSpPr/>
            <p:nvPr/>
          </p:nvGrpSpPr>
          <p:grpSpPr>
            <a:xfrm>
              <a:off x="781415" y="3020112"/>
              <a:ext cx="980987" cy="1307741"/>
              <a:chOff x="587920" y="1303590"/>
              <a:chExt cx="1628596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87920" y="186703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52488" y="1303590"/>
                <a:ext cx="1364028" cy="2171063"/>
              </a:xfrm>
              <a:prstGeom prst="diamond">
                <a:avLst/>
              </a:prstGeom>
            </p:spPr>
          </p:pic>
        </p:grpSp>
        <p:grpSp>
          <p:nvGrpSpPr>
            <p:cNvPr id="43" name="Groeperen 42"/>
            <p:cNvGrpSpPr/>
            <p:nvPr/>
          </p:nvGrpSpPr>
          <p:grpSpPr>
            <a:xfrm>
              <a:off x="1356355" y="3699033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933836" y="3995786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1842243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64" name="Afgeronde rechthoek 63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5" name="Afgeronde rechthoek 64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6" name="Afgeronde rechthoek 65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7" name="Afgeronde rechthoek 66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are fragile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err="1"/>
              <a:t>D</a:t>
            </a:r>
            <a:r>
              <a:rPr lang="en-US" dirty="0" err="1" smtClean="0"/>
              <a:t>ecoherence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rgbClr val="A5A5A5"/>
                </a:solidFill>
              </a:rPr>
              <a:t>Qubits</a:t>
            </a:r>
            <a:r>
              <a:rPr lang="en-US" sz="1800" dirty="0" smtClean="0">
                <a:solidFill>
                  <a:srgbClr val="A5A5A5"/>
                </a:solidFill>
              </a:rPr>
              <a:t> can entangle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722059"/>
            <a:ext cx="1045088" cy="1045088"/>
          </a:xfrm>
          <a:prstGeom prst="rect">
            <a:avLst/>
          </a:prstGeom>
        </p:spPr>
      </p:pic>
      <p:grpSp>
        <p:nvGrpSpPr>
          <p:cNvPr id="10" name="Groeperen 9"/>
          <p:cNvGrpSpPr/>
          <p:nvPr/>
        </p:nvGrpSpPr>
        <p:grpSpPr>
          <a:xfrm>
            <a:off x="2443061" y="2722059"/>
            <a:ext cx="1045088" cy="1045088"/>
            <a:chOff x="2940631" y="3384862"/>
            <a:chExt cx="662931" cy="662931"/>
          </a:xfrm>
        </p:grpSpPr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00000"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2940631" y="3384862"/>
              <a:ext cx="662931" cy="662931"/>
            </a:xfrm>
            <a:prstGeom prst="rect">
              <a:avLst/>
            </a:prstGeom>
          </p:spPr>
        </p:pic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979" y="2796555"/>
            <a:ext cx="1045088" cy="10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2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differ from normal bits on four important characteristics	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Summary quantum bits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9" name="Groeperen 8"/>
          <p:cNvGrpSpPr/>
          <p:nvPr/>
        </p:nvGrpSpPr>
        <p:grpSpPr>
          <a:xfrm>
            <a:off x="2134989" y="2782155"/>
            <a:ext cx="2480023" cy="1690767"/>
            <a:chOff x="2018347" y="1949311"/>
            <a:chExt cx="2753010" cy="1876877"/>
          </a:xfrm>
        </p:grpSpPr>
        <p:grpSp>
          <p:nvGrpSpPr>
            <p:cNvPr id="10" name="Groeperen 9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11" name="Groeperen 10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12" name="Groeperen 11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18" name="Afbeelding 17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19" name="Afbeelding 18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13" name="Tekstvak 12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14" name="Tekstvak 13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15" name="Groeperen 14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16" name="Traan 15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17" name="Traan 16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grpSp>
        <p:nvGrpSpPr>
          <p:cNvPr id="38" name="Groeperen 37"/>
          <p:cNvGrpSpPr/>
          <p:nvPr/>
        </p:nvGrpSpPr>
        <p:grpSpPr>
          <a:xfrm>
            <a:off x="2050299" y="2307215"/>
            <a:ext cx="2379194" cy="913916"/>
            <a:chOff x="466154" y="2862233"/>
            <a:chExt cx="2835697" cy="1089272"/>
          </a:xfrm>
        </p:grpSpPr>
        <p:pic>
          <p:nvPicPr>
            <p:cNvPr id="22" name="Afbeelding 2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466153" y="3144868"/>
              <a:ext cx="476480" cy="476478"/>
            </a:xfrm>
            <a:prstGeom prst="rect">
              <a:avLst/>
            </a:prstGeom>
          </p:spPr>
        </p:pic>
        <p:grpSp>
          <p:nvGrpSpPr>
            <p:cNvPr id="23" name="Groeperen 22"/>
            <p:cNvGrpSpPr/>
            <p:nvPr/>
          </p:nvGrpSpPr>
          <p:grpSpPr>
            <a:xfrm>
              <a:off x="1396509" y="305944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Pijl links 27"/>
            <p:cNvSpPr/>
            <p:nvPr/>
          </p:nvSpPr>
          <p:spPr>
            <a:xfrm>
              <a:off x="1021705" y="3206810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ijl links 28"/>
            <p:cNvSpPr/>
            <p:nvPr/>
          </p:nvSpPr>
          <p:spPr>
            <a:xfrm>
              <a:off x="2577153" y="2991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77153" y="345093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2794136" y="2862233"/>
              <a:ext cx="476480" cy="476480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2825371" y="3475025"/>
              <a:ext cx="476480" cy="476480"/>
            </a:xfrm>
            <a:prstGeom prst="rect">
              <a:avLst/>
            </a:prstGeom>
          </p:spPr>
        </p:pic>
      </p:grpSp>
      <p:pic>
        <p:nvPicPr>
          <p:cNvPr id="39" name="Afbeelding 3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90" y="1575589"/>
            <a:ext cx="662931" cy="662931"/>
          </a:xfrm>
          <a:prstGeom prst="rect">
            <a:avLst/>
          </a:prstGeom>
        </p:spPr>
      </p:pic>
      <p:grpSp>
        <p:nvGrpSpPr>
          <p:cNvPr id="65" name="Groeperen 64"/>
          <p:cNvGrpSpPr/>
          <p:nvPr/>
        </p:nvGrpSpPr>
        <p:grpSpPr>
          <a:xfrm>
            <a:off x="1968746" y="4109196"/>
            <a:ext cx="2426516" cy="752036"/>
            <a:chOff x="1415293" y="4091936"/>
            <a:chExt cx="3612443" cy="1119584"/>
          </a:xfrm>
        </p:grpSpPr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293" y="4091936"/>
              <a:ext cx="1045088" cy="1045088"/>
            </a:xfrm>
            <a:prstGeom prst="rect">
              <a:avLst/>
            </a:prstGeom>
          </p:spPr>
        </p:pic>
        <p:grpSp>
          <p:nvGrpSpPr>
            <p:cNvPr id="58" name="Groeperen 57"/>
            <p:cNvGrpSpPr/>
            <p:nvPr/>
          </p:nvGrpSpPr>
          <p:grpSpPr>
            <a:xfrm>
              <a:off x="2670730" y="4091936"/>
              <a:ext cx="1045088" cy="1045088"/>
              <a:chOff x="2940631" y="3384862"/>
              <a:chExt cx="662931" cy="662931"/>
            </a:xfrm>
          </p:grpSpPr>
          <p:pic>
            <p:nvPicPr>
              <p:cNvPr id="59" name="Afbeelding 58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700000"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00000">
                <a:off x="2940631" y="3384862"/>
                <a:ext cx="662931" cy="662931"/>
              </a:xfrm>
              <a:prstGeom prst="rect">
                <a:avLst/>
              </a:prstGeom>
            </p:spPr>
          </p:pic>
        </p:grpSp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4" name="Afbeelding 63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2648" y="4166432"/>
              <a:ext cx="1045088" cy="104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5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1655</TotalTime>
  <Words>1509</Words>
  <Application>Microsoft Macintosh PowerPoint</Application>
  <PresentationFormat>Diavoorstelling (4:3)</PresentationFormat>
  <Paragraphs>299</Paragraphs>
  <Slides>35</Slides>
  <Notes>12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35</vt:i4>
      </vt:variant>
    </vt:vector>
  </HeadingPairs>
  <TitlesOfParts>
    <vt:vector size="38" baseType="lpstr">
      <vt:lpstr>140401_TUD_thema</vt:lpstr>
      <vt:lpstr>1_140401_TUD_thema</vt:lpstr>
      <vt:lpstr>Aangepast ontwerp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quantum computer uses qubits, the quantum analogue of the classical bit </vt:lpstr>
      <vt:lpstr>Single qubits can be represented by an arrow on the Bloch-sphere </vt:lpstr>
      <vt:lpstr>The state after a measurement is what you measure it to be </vt:lpstr>
      <vt:lpstr>Two particles are entanglent if they cannot be described independtly of each other</vt:lpstr>
      <vt:lpstr>Qubits are fragile </vt:lpstr>
      <vt:lpstr>Qubits differ from normal bits on four important characteristics </vt:lpstr>
      <vt:lpstr>Quantum Error Correction is essential in building a scalable quantum computer </vt:lpstr>
      <vt:lpstr>A Parity measurement measures if two qubits point in the same direction </vt:lpstr>
      <vt:lpstr>By measuring the parity an Error can be diagnosed and corrected </vt:lpstr>
      <vt:lpstr>Parity Measurements on Weakly Coupled Carbon Spins in Diamond</vt:lpstr>
      <vt:lpstr>The NV-center is an impurity in Diamond of which we can contol the electronic spin</vt:lpstr>
      <vt:lpstr>Parity Measurements on Weakly Coupled Carbon Spins in Diamond</vt:lpstr>
      <vt:lpstr>We can measure the coherence time trough a ramsey experiment</vt:lpstr>
      <vt:lpstr>Coherence can be extended by applying a  pi-pulse</vt:lpstr>
      <vt:lpstr>Coherence can be extended further by applying more pi-pulses</vt:lpstr>
      <vt:lpstr>Parity Measurements on Weakly Coupled Carbon Spins in Diamond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carbons</vt:lpstr>
      <vt:lpstr>Parity Measurements on Weakly Coupled Carbon Spins in Diamond</vt:lpstr>
      <vt:lpstr>We perform a parity measurement by mapping the parity on the electron state </vt:lpstr>
      <vt:lpstr>Performing a parity measurement projects into an entangled state</vt:lpstr>
      <vt:lpstr>The parity measurement is demonstrated by the creation of entanglement</vt:lpstr>
      <vt:lpstr>Parity Measurements on Weakly Coupled Carbon Spins in Diamond</vt:lpstr>
      <vt:lpstr>Quantum error correction requires more qubits and deterministic parity measurements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The unique combination of local spin control with an optical interface allows </vt:lpstr>
      <vt:lpstr>Using dynamical decoupling we are able to initialize and readout a carbon spin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146</cp:revision>
  <dcterms:created xsi:type="dcterms:W3CDTF">2014-09-08T11:23:13Z</dcterms:created>
  <dcterms:modified xsi:type="dcterms:W3CDTF">2014-09-10T12:55:09Z</dcterms:modified>
</cp:coreProperties>
</file>

<file path=docProps/thumbnail.jpeg>
</file>